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7.jpg" ContentType="image/jpeg"/>
  <Override PartName="/ppt/notesSlides/notesSlide7.xml" ContentType="application/vnd.openxmlformats-officedocument.presentationml.notesSlide+xml"/>
  <Override PartName="/ppt/media/image8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61" r:id="rId9"/>
    <p:sldId id="275" r:id="rId10"/>
    <p:sldId id="262" r:id="rId11"/>
    <p:sldId id="276" r:id="rId12"/>
    <p:sldId id="263" r:id="rId13"/>
    <p:sldId id="277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d654018c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d654018c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e7d9e57e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e7d9e57e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d654018c4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d654018c4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e7d9e57e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e7d9e57e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d654018c4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d654018c4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d654018c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d654018c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d654018c4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d654018c4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d654018c4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d654018c4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d654018c4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d654018c4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d654018c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d654018c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d654018c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d654018c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d654018c4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d654018c4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654018c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654018c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credit card company wants to know whether transaction amount and credit score impact the probability of a given transaction being fraudulent. To understand the relationship between these two predictor variables and the probability of a transaction being fraudulent, the company can perform logistic regression.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d654018c4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d654018c4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d654018c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d654018c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d654018c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d654018c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d654018c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d654018c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e7d9e5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e7d9e5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e7d9e56c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e7d9e56c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d654018c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d654018c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e7d9e57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e7d9e57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Probability Distribution</a:t>
            </a:r>
            <a:endParaRPr b="1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799956" y="3550223"/>
            <a:ext cx="4848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By 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C6248-7BE2-4733-86A3-1C055586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62" y="3475062"/>
            <a:ext cx="3204031" cy="6629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Discrete Distribution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2294850" y="1780650"/>
            <a:ext cx="35220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Binomial Distribution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1449375" y="2764675"/>
            <a:ext cx="4544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Two outcomes per iteration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/>
          </p:nvPr>
        </p:nvSpPr>
        <p:spPr>
          <a:xfrm>
            <a:off x="1449375" y="3855900"/>
            <a:ext cx="4544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Multiple iteration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203" name="Google Shape;203;p19"/>
          <p:cNvSpPr/>
          <p:nvPr/>
        </p:nvSpPr>
        <p:spPr>
          <a:xfrm>
            <a:off x="1012500" y="2838625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1012500" y="3929850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1054500" y="1801500"/>
            <a:ext cx="921300" cy="536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r="4852"/>
          <a:stretch/>
        </p:blipFill>
        <p:spPr>
          <a:xfrm>
            <a:off x="0" y="2500"/>
            <a:ext cx="9144001" cy="51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Discrete Distribution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2198625" y="1780650"/>
            <a:ext cx="35118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Poisson Distribution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1471113" y="2886175"/>
            <a:ext cx="6552900" cy="9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Used to model the number of events occurring within a given time interval.</a:t>
            </a:r>
            <a:endParaRPr sz="2600"/>
          </a:p>
        </p:txBody>
      </p:sp>
      <p:sp>
        <p:nvSpPr>
          <p:cNvPr id="213" name="Google Shape;213;p20"/>
          <p:cNvSpPr/>
          <p:nvPr/>
        </p:nvSpPr>
        <p:spPr>
          <a:xfrm>
            <a:off x="1054488" y="3067875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1054500" y="1801500"/>
            <a:ext cx="921300" cy="536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 rotWithShape="1">
          <a:blip r:embed="rId3">
            <a:alphaModFix/>
          </a:blip>
          <a:srcRect b="9148"/>
          <a:stretch/>
        </p:blipFill>
        <p:spPr>
          <a:xfrm>
            <a:off x="-61975" y="0"/>
            <a:ext cx="92059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Continuous Distribution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96175" y="1780650"/>
            <a:ext cx="32745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Normal Distribution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sp>
        <p:nvSpPr>
          <p:cNvPr id="221" name="Google Shape;221;p21"/>
          <p:cNvSpPr txBox="1">
            <a:spLocks noGrp="1"/>
          </p:cNvSpPr>
          <p:nvPr>
            <p:ph type="title"/>
          </p:nvPr>
        </p:nvSpPr>
        <p:spPr>
          <a:xfrm>
            <a:off x="1459500" y="2873625"/>
            <a:ext cx="3274500" cy="1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Normal/Gaussian Distribution is a bell-shaped graph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050" y="1436475"/>
            <a:ext cx="2845350" cy="28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>
            <a:off x="1054500" y="3066750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1054500" y="1801500"/>
            <a:ext cx="921300" cy="536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0E4622-9A6E-4599-B589-7811643E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368" y="113422"/>
            <a:ext cx="7038900" cy="914100"/>
          </a:xfrm>
        </p:spPr>
        <p:txBody>
          <a:bodyPr/>
          <a:lstStyle/>
          <a:p>
            <a:r>
              <a:rPr lang="en-IN" b="1" dirty="0"/>
              <a:t>Normal Distribution</a:t>
            </a:r>
            <a:br>
              <a:rPr lang="en-IN" b="1" dirty="0"/>
            </a:b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DBE88B-D7F2-4304-AAE2-BD681971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5" y="1448356"/>
            <a:ext cx="3817661" cy="2366927"/>
          </a:xfrm>
          <a:prstGeom prst="rect">
            <a:avLst/>
          </a:prstGeom>
        </p:spPr>
      </p:pic>
      <p:sp>
        <p:nvSpPr>
          <p:cNvPr id="16" name="Google Shape;220;p21">
            <a:extLst>
              <a:ext uri="{FF2B5EF4-FFF2-40B4-BE49-F238E27FC236}">
                <a16:creationId xmlns:a16="http://schemas.microsoft.com/office/drawing/2014/main" id="{24CB0E04-8E44-47FE-B30C-24657FE299F7}"/>
              </a:ext>
            </a:extLst>
          </p:cNvPr>
          <p:cNvSpPr txBox="1">
            <a:spLocks/>
          </p:cNvSpPr>
          <p:nvPr/>
        </p:nvSpPr>
        <p:spPr>
          <a:xfrm>
            <a:off x="474282" y="3949847"/>
            <a:ext cx="4284602" cy="86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2000" b="1" dirty="0"/>
              <a:t>Students scoring in an exam</a:t>
            </a:r>
          </a:p>
          <a:p>
            <a:endParaRPr lang="en-IN" sz="2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8961E-EF90-4459-88D9-5D5F268BA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515" y="1271589"/>
            <a:ext cx="3365293" cy="2623788"/>
          </a:xfrm>
          <a:prstGeom prst="rect">
            <a:avLst/>
          </a:prstGeom>
        </p:spPr>
      </p:pic>
      <p:sp>
        <p:nvSpPr>
          <p:cNvPr id="19" name="Google Shape;220;p21">
            <a:extLst>
              <a:ext uri="{FF2B5EF4-FFF2-40B4-BE49-F238E27FC236}">
                <a16:creationId xmlns:a16="http://schemas.microsoft.com/office/drawing/2014/main" id="{B113A39A-D73A-4F07-93A3-78BE08184043}"/>
              </a:ext>
            </a:extLst>
          </p:cNvPr>
          <p:cNvSpPr txBox="1">
            <a:spLocks/>
          </p:cNvSpPr>
          <p:nvPr/>
        </p:nvSpPr>
        <p:spPr>
          <a:xfrm>
            <a:off x="5151960" y="3962083"/>
            <a:ext cx="4284602" cy="86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2000" b="1" dirty="0"/>
              <a:t>Maximum students score nearly the half of maximum score</a:t>
            </a:r>
          </a:p>
          <a:p>
            <a:endParaRPr lang="en-IN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Continuous Distribution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2037150" y="1780650"/>
            <a:ext cx="40314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Chi-squared Distribution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1511625" y="2738063"/>
            <a:ext cx="32745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Asymmetric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/>
          </p:nvPr>
        </p:nvSpPr>
        <p:spPr>
          <a:xfrm>
            <a:off x="1511625" y="3584025"/>
            <a:ext cx="38664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Only consists of non negative values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244" name="Google Shape;244;p23"/>
          <p:cNvSpPr/>
          <p:nvPr/>
        </p:nvSpPr>
        <p:spPr>
          <a:xfrm>
            <a:off x="1054500" y="2865375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1054500" y="3797400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1054500" y="1801500"/>
            <a:ext cx="921300" cy="536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18696-4D45-4B06-A3F4-660805BB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082" y="2309360"/>
            <a:ext cx="2936759" cy="2202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Chi-squared Distribution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1449375" y="2009075"/>
            <a:ext cx="46764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Used in hypothesis testing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/>
          </p:nvPr>
        </p:nvSpPr>
        <p:spPr>
          <a:xfrm>
            <a:off x="1449375" y="2855025"/>
            <a:ext cx="38664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Goodness of fit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254" name="Google Shape;254;p24"/>
          <p:cNvSpPr/>
          <p:nvPr/>
        </p:nvSpPr>
        <p:spPr>
          <a:xfrm>
            <a:off x="992250" y="2141375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4"/>
          <p:cNvSpPr/>
          <p:nvPr/>
        </p:nvSpPr>
        <p:spPr>
          <a:xfrm>
            <a:off x="992250" y="2987325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Continuous Distribution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1449375" y="2732475"/>
            <a:ext cx="40314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Events that are rapidly changing early on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sp>
        <p:nvSpPr>
          <p:cNvPr id="262" name="Google Shape;262;p25"/>
          <p:cNvSpPr/>
          <p:nvPr/>
        </p:nvSpPr>
        <p:spPr>
          <a:xfrm>
            <a:off x="1012500" y="2840000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title"/>
          </p:nvPr>
        </p:nvSpPr>
        <p:spPr>
          <a:xfrm>
            <a:off x="2122460" y="1807347"/>
            <a:ext cx="40314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Exponential Distribution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264" name="Google Shape;264;p25"/>
          <p:cNvSpPr/>
          <p:nvPr/>
        </p:nvSpPr>
        <p:spPr>
          <a:xfrm>
            <a:off x="1054500" y="1801500"/>
            <a:ext cx="921300" cy="536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Exponential Distribution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1452825" y="1486092"/>
            <a:ext cx="40314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Events that are rapidly changing early on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sp>
        <p:nvSpPr>
          <p:cNvPr id="272" name="Google Shape;272;p26"/>
          <p:cNvSpPr/>
          <p:nvPr/>
        </p:nvSpPr>
        <p:spPr>
          <a:xfrm>
            <a:off x="1002375" y="3184250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A2F86-5DAE-4114-8D31-DC66EFAD4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63" y="2420835"/>
            <a:ext cx="3766442" cy="2134547"/>
          </a:xfrm>
          <a:prstGeom prst="rect">
            <a:avLst/>
          </a:prstGeom>
        </p:spPr>
      </p:pic>
      <p:sp>
        <p:nvSpPr>
          <p:cNvPr id="11" name="Google Shape;270;p26">
            <a:extLst>
              <a:ext uri="{FF2B5EF4-FFF2-40B4-BE49-F238E27FC236}">
                <a16:creationId xmlns:a16="http://schemas.microsoft.com/office/drawing/2014/main" id="{A32D4880-0A25-49C5-9733-A4B4A89CF418}"/>
              </a:ext>
            </a:extLst>
          </p:cNvPr>
          <p:cNvSpPr txBox="1">
            <a:spLocks/>
          </p:cNvSpPr>
          <p:nvPr/>
        </p:nvSpPr>
        <p:spPr>
          <a:xfrm>
            <a:off x="410498" y="3700898"/>
            <a:ext cx="40314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1" dirty="0"/>
              <a:t>Newly uploaded videos gets views rapidly which goes on slowing down with time</a:t>
            </a:r>
          </a:p>
          <a:p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Types of Probability Distributions</a:t>
            </a:r>
            <a:endParaRPr b="1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875" y="1589625"/>
            <a:ext cx="1408175" cy="10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4025" y="1307850"/>
            <a:ext cx="1157550" cy="14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5008250" y="3685500"/>
            <a:ext cx="26691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Discrete Distribution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1297500" y="3685500"/>
            <a:ext cx="26691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Finite numbers of outcomes</a:t>
            </a:r>
            <a:endParaRPr sz="1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3966600" y="3685500"/>
            <a:ext cx="870900" cy="46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"/>
          <p:cNvSpPr txBox="1"/>
          <p:nvPr/>
        </p:nvSpPr>
        <p:spPr>
          <a:xfrm>
            <a:off x="2571750" y="2964900"/>
            <a:ext cx="6987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Dice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5993450" y="2964888"/>
            <a:ext cx="6987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Card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Continuous Distribution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title"/>
          </p:nvPr>
        </p:nvSpPr>
        <p:spPr>
          <a:xfrm>
            <a:off x="1439250" y="2823600"/>
            <a:ext cx="35967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used for modeling growth, and also for logistic regression. </a:t>
            </a:r>
            <a:endParaRPr sz="2600"/>
          </a:p>
        </p:txBody>
      </p:sp>
      <p:sp>
        <p:nvSpPr>
          <p:cNvPr id="280" name="Google Shape;280;p27"/>
          <p:cNvSpPr/>
          <p:nvPr/>
        </p:nvSpPr>
        <p:spPr>
          <a:xfrm>
            <a:off x="1054500" y="2921000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title"/>
          </p:nvPr>
        </p:nvSpPr>
        <p:spPr>
          <a:xfrm>
            <a:off x="2371275" y="1801500"/>
            <a:ext cx="40314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Logistic Distribution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282" name="Google Shape;282;p27"/>
          <p:cNvSpPr txBox="1">
            <a:spLocks noGrp="1"/>
          </p:cNvSpPr>
          <p:nvPr>
            <p:ph type="title"/>
          </p:nvPr>
        </p:nvSpPr>
        <p:spPr>
          <a:xfrm>
            <a:off x="5035950" y="2823600"/>
            <a:ext cx="4031400" cy="15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It is symmetrical, unimodal (it has one peak) and is similar in shape to the normal distribution</a:t>
            </a:r>
            <a:endParaRPr sz="2600" dirty="0"/>
          </a:p>
        </p:txBody>
      </p:sp>
      <p:sp>
        <p:nvSpPr>
          <p:cNvPr id="283" name="Google Shape;283;p27"/>
          <p:cNvSpPr/>
          <p:nvPr/>
        </p:nvSpPr>
        <p:spPr>
          <a:xfrm>
            <a:off x="4695450" y="2921000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054500" y="1801500"/>
            <a:ext cx="921300" cy="5367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Logistic Distribution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/>
          <p:cNvSpPr/>
          <p:nvPr/>
        </p:nvSpPr>
        <p:spPr>
          <a:xfrm>
            <a:off x="1054500" y="2617250"/>
            <a:ext cx="243000" cy="313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79;p27">
            <a:extLst>
              <a:ext uri="{FF2B5EF4-FFF2-40B4-BE49-F238E27FC236}">
                <a16:creationId xmlns:a16="http://schemas.microsoft.com/office/drawing/2014/main" id="{671F78B4-734F-46B3-B136-A21AB8BC810B}"/>
              </a:ext>
            </a:extLst>
          </p:cNvPr>
          <p:cNvSpPr txBox="1">
            <a:spLocks/>
          </p:cNvSpPr>
          <p:nvPr/>
        </p:nvSpPr>
        <p:spPr>
          <a:xfrm>
            <a:off x="1425901" y="2416459"/>
            <a:ext cx="6970560" cy="121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1" dirty="0"/>
              <a:t>We may calculate the likelihood of a student passing an exam based upon the number of right answers he gives in the first 20 minutes of an MCQ exam.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That’s all for today.</a:t>
            </a:r>
            <a:endParaRPr b="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 you.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Types of Probability Distributions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1"/>
          </p:nvPr>
        </p:nvSpPr>
        <p:spPr>
          <a:xfrm>
            <a:off x="1297500" y="3626925"/>
            <a:ext cx="23577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Infinitely many outcomes</a:t>
            </a:r>
            <a:endParaRPr sz="1800" b="1"/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625" y="1307850"/>
            <a:ext cx="1079474" cy="1079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5"/>
          <p:cNvCxnSpPr/>
          <p:nvPr/>
        </p:nvCxnSpPr>
        <p:spPr>
          <a:xfrm rot="10800000" flipH="1">
            <a:off x="5265000" y="2105925"/>
            <a:ext cx="1711200" cy="10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15"/>
          <p:cNvCxnSpPr/>
          <p:nvPr/>
        </p:nvCxnSpPr>
        <p:spPr>
          <a:xfrm rot="10800000" flipH="1">
            <a:off x="5265000" y="1356825"/>
            <a:ext cx="1356900" cy="759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15"/>
          <p:cNvSpPr txBox="1"/>
          <p:nvPr/>
        </p:nvSpPr>
        <p:spPr>
          <a:xfrm>
            <a:off x="2362763" y="2966625"/>
            <a:ext cx="901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5670000" y="2966625"/>
            <a:ext cx="901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Distance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5"/>
          <p:cNvSpPr txBox="1">
            <a:spLocks noGrp="1"/>
          </p:cNvSpPr>
          <p:nvPr>
            <p:ph type="body" idx="1"/>
          </p:nvPr>
        </p:nvSpPr>
        <p:spPr>
          <a:xfrm>
            <a:off x="5145525" y="3626925"/>
            <a:ext cx="33801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Continuous Distribution</a:t>
            </a:r>
            <a:endParaRPr sz="1800" b="1"/>
          </a:p>
        </p:txBody>
      </p:sp>
      <p:sp>
        <p:nvSpPr>
          <p:cNvPr id="161" name="Google Shape;161;p15"/>
          <p:cNvSpPr/>
          <p:nvPr/>
        </p:nvSpPr>
        <p:spPr>
          <a:xfrm>
            <a:off x="3964900" y="3623625"/>
            <a:ext cx="870900" cy="46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What’s in it?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/>
              <a:t>THE CHARACTERISTICS OF  THE MOST COMMON DISTRIBUTIONS</a:t>
            </a:r>
            <a:endParaRPr sz="2000" b="1"/>
          </a:p>
        </p:txBody>
      </p:sp>
      <p:sp>
        <p:nvSpPr>
          <p:cNvPr id="168" name="Google Shape;168;p16"/>
          <p:cNvSpPr/>
          <p:nvPr/>
        </p:nvSpPr>
        <p:spPr>
          <a:xfrm>
            <a:off x="2207630" y="2986875"/>
            <a:ext cx="3492747" cy="3932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Important Aspects</a:t>
            </a:r>
          </a:p>
        </p:txBody>
      </p:sp>
      <p:sp>
        <p:nvSpPr>
          <p:cNvPr id="169" name="Google Shape;169;p16"/>
          <p:cNvSpPr/>
          <p:nvPr/>
        </p:nvSpPr>
        <p:spPr>
          <a:xfrm>
            <a:off x="2207630" y="3679040"/>
            <a:ext cx="2117744" cy="3180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Use Cases</a:t>
            </a:r>
          </a:p>
        </p:txBody>
      </p:sp>
      <p:sp>
        <p:nvSpPr>
          <p:cNvPr id="170" name="Google Shape;170;p16"/>
          <p:cNvSpPr/>
          <p:nvPr/>
        </p:nvSpPr>
        <p:spPr>
          <a:xfrm>
            <a:off x="1297500" y="3023285"/>
            <a:ext cx="555600" cy="320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1297500" y="3677925"/>
            <a:ext cx="555600" cy="3204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Discrete Distribution</a:t>
            </a:r>
            <a:endParaRPr b="1" dirty="0"/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375" y="1307850"/>
            <a:ext cx="1621224" cy="14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750" y="1307850"/>
            <a:ext cx="1181001" cy="11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 txBox="1"/>
          <p:nvPr/>
        </p:nvSpPr>
        <p:spPr>
          <a:xfrm>
            <a:off x="2561625" y="2966625"/>
            <a:ext cx="6987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Cards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6337900" y="2966625"/>
            <a:ext cx="6987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Coin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7"/>
          <p:cNvSpPr txBox="1">
            <a:spLocks noGrp="1"/>
          </p:cNvSpPr>
          <p:nvPr>
            <p:ph type="body" idx="1"/>
          </p:nvPr>
        </p:nvSpPr>
        <p:spPr>
          <a:xfrm>
            <a:off x="1604525" y="3466739"/>
            <a:ext cx="2357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/>
              <a:t>All outcomes are equally likely</a:t>
            </a:r>
            <a:endParaRPr sz="1800" b="1" dirty="0"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5065432" y="3566855"/>
            <a:ext cx="33801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/>
              <a:t>Equiprobable</a:t>
            </a:r>
            <a:endParaRPr sz="1800" b="1" dirty="0"/>
          </a:p>
        </p:txBody>
      </p:sp>
      <p:sp>
        <p:nvSpPr>
          <p:cNvPr id="183" name="Google Shape;183;p17"/>
          <p:cNvSpPr/>
          <p:nvPr/>
        </p:nvSpPr>
        <p:spPr>
          <a:xfrm>
            <a:off x="3771341" y="3603601"/>
            <a:ext cx="870900" cy="46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2;p18">
            <a:extLst>
              <a:ext uri="{FF2B5EF4-FFF2-40B4-BE49-F238E27FC236}">
                <a16:creationId xmlns:a16="http://schemas.microsoft.com/office/drawing/2014/main" id="{7888106A-1288-4BD3-8A99-1523FF7E7A5D}"/>
              </a:ext>
            </a:extLst>
          </p:cNvPr>
          <p:cNvSpPr txBox="1">
            <a:spLocks/>
          </p:cNvSpPr>
          <p:nvPr/>
        </p:nvSpPr>
        <p:spPr>
          <a:xfrm>
            <a:off x="602004" y="4484647"/>
            <a:ext cx="5405002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-IN" sz="2000" b="1" dirty="0"/>
              <a:t>Uniform Distribution</a:t>
            </a:r>
          </a:p>
          <a:p>
            <a:pPr algn="r"/>
            <a:endParaRPr lang="en-IN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"/>
            <a:ext cx="9144000" cy="5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>
            <a:spLocks noGrp="1"/>
          </p:cNvSpPr>
          <p:nvPr>
            <p:ph type="ctrTitle"/>
          </p:nvPr>
        </p:nvSpPr>
        <p:spPr>
          <a:xfrm>
            <a:off x="178225" y="69550"/>
            <a:ext cx="2674500" cy="13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DISCRETE UNIFORM DISTRIBUTION</a:t>
            </a:r>
            <a:endParaRPr sz="2400"/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1"/>
          </p:nvPr>
        </p:nvSpPr>
        <p:spPr>
          <a:xfrm>
            <a:off x="4098625" y="3608900"/>
            <a:ext cx="4965600" cy="1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highlight>
                  <a:srgbClr val="FFFFFF"/>
                </a:highlight>
              </a:rPr>
              <a:t>Think about a fair die.It has six sides, numbered from 1 to 6. Imagine that we roll the die. What is the probability of getting 1?</a:t>
            </a:r>
            <a:endParaRPr sz="21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 descr="Discrete Uniform DIstribution example: rolling a die gives equal chance of getting each of the outcomes" title="distribu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1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Discrete Distribution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1297500" y="1333759"/>
            <a:ext cx="70389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Events with only two possible outcomes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289" y="2164240"/>
            <a:ext cx="1374300" cy="13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620" y="1828799"/>
            <a:ext cx="2046666" cy="204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1828799" y="4538834"/>
            <a:ext cx="4258301" cy="487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Bernoulli Distribution</a:t>
            </a:r>
            <a:endParaRPr sz="20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1899963" y="3622427"/>
            <a:ext cx="1374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True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/>
          </p:nvPr>
        </p:nvSpPr>
        <p:spPr>
          <a:xfrm>
            <a:off x="4365411" y="3629102"/>
            <a:ext cx="13743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False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41C019-5C32-47F6-9A18-0257C7C3A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56" y="1991329"/>
            <a:ext cx="3650926" cy="3039608"/>
          </a:xfrm>
          <a:prstGeom prst="rect">
            <a:avLst/>
          </a:prstGeom>
        </p:spPr>
      </p:pic>
      <p:sp>
        <p:nvSpPr>
          <p:cNvPr id="7" name="Google Shape;176;p17">
            <a:extLst>
              <a:ext uri="{FF2B5EF4-FFF2-40B4-BE49-F238E27FC236}">
                <a16:creationId xmlns:a16="http://schemas.microsoft.com/office/drawing/2014/main" id="{298E0519-2028-41D7-93AC-6555E64AB2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9136" y="12677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Bernoulli Distribution</a:t>
            </a:r>
            <a:endParaRPr b="1" dirty="0"/>
          </a:p>
        </p:txBody>
      </p:sp>
      <p:sp>
        <p:nvSpPr>
          <p:cNvPr id="8" name="Google Shape;181;p17">
            <a:extLst>
              <a:ext uri="{FF2B5EF4-FFF2-40B4-BE49-F238E27FC236}">
                <a16:creationId xmlns:a16="http://schemas.microsoft.com/office/drawing/2014/main" id="{851169AA-3F5A-4410-89EC-718BD1A68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10849" y="1124005"/>
            <a:ext cx="23577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/>
              <a:t>7 Boys</a:t>
            </a:r>
            <a:endParaRPr sz="1800" b="1" dirty="0"/>
          </a:p>
        </p:txBody>
      </p:sp>
      <p:sp>
        <p:nvSpPr>
          <p:cNvPr id="9" name="Google Shape;182;p17">
            <a:extLst>
              <a:ext uri="{FF2B5EF4-FFF2-40B4-BE49-F238E27FC236}">
                <a16:creationId xmlns:a16="http://schemas.microsoft.com/office/drawing/2014/main" id="{B61C3296-292B-4FB0-ABE2-E14A6C77D60D}"/>
              </a:ext>
            </a:extLst>
          </p:cNvPr>
          <p:cNvSpPr txBox="1">
            <a:spLocks/>
          </p:cNvSpPr>
          <p:nvPr/>
        </p:nvSpPr>
        <p:spPr>
          <a:xfrm>
            <a:off x="3136515" y="1124004"/>
            <a:ext cx="33801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-IN" sz="1800" b="1" dirty="0"/>
              <a:t>TRUE</a:t>
            </a:r>
          </a:p>
        </p:txBody>
      </p:sp>
      <p:sp>
        <p:nvSpPr>
          <p:cNvPr id="10" name="Google Shape;183;p17">
            <a:extLst>
              <a:ext uri="{FF2B5EF4-FFF2-40B4-BE49-F238E27FC236}">
                <a16:creationId xmlns:a16="http://schemas.microsoft.com/office/drawing/2014/main" id="{21BF1874-60A4-488C-9B81-E9080EB7D920}"/>
              </a:ext>
            </a:extLst>
          </p:cNvPr>
          <p:cNvSpPr/>
          <p:nvPr/>
        </p:nvSpPr>
        <p:spPr>
          <a:xfrm>
            <a:off x="2236216" y="1134052"/>
            <a:ext cx="870900" cy="46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1;p17">
            <a:extLst>
              <a:ext uri="{FF2B5EF4-FFF2-40B4-BE49-F238E27FC236}">
                <a16:creationId xmlns:a16="http://schemas.microsoft.com/office/drawing/2014/main" id="{D7228218-1D2A-430C-A5DB-F12266384E15}"/>
              </a:ext>
            </a:extLst>
          </p:cNvPr>
          <p:cNvSpPr txBox="1">
            <a:spLocks/>
          </p:cNvSpPr>
          <p:nvPr/>
        </p:nvSpPr>
        <p:spPr>
          <a:xfrm>
            <a:off x="4827173" y="1102869"/>
            <a:ext cx="23577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-IN" sz="1800" b="1" dirty="0"/>
              <a:t>3 Girls</a:t>
            </a:r>
          </a:p>
        </p:txBody>
      </p:sp>
      <p:sp>
        <p:nvSpPr>
          <p:cNvPr id="12" name="Google Shape;182;p17">
            <a:extLst>
              <a:ext uri="{FF2B5EF4-FFF2-40B4-BE49-F238E27FC236}">
                <a16:creationId xmlns:a16="http://schemas.microsoft.com/office/drawing/2014/main" id="{5DED5BEC-2D26-49A6-8E2A-C862141A3224}"/>
              </a:ext>
            </a:extLst>
          </p:cNvPr>
          <p:cNvSpPr txBox="1">
            <a:spLocks/>
          </p:cNvSpPr>
          <p:nvPr/>
        </p:nvSpPr>
        <p:spPr>
          <a:xfrm>
            <a:off x="6652839" y="1102868"/>
            <a:ext cx="33801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-US" sz="1800" b="1" dirty="0"/>
              <a:t>FALSE</a:t>
            </a:r>
            <a:endParaRPr lang="en-IN" sz="1800" b="1" dirty="0"/>
          </a:p>
        </p:txBody>
      </p:sp>
      <p:sp>
        <p:nvSpPr>
          <p:cNvPr id="13" name="Google Shape;183;p17">
            <a:extLst>
              <a:ext uri="{FF2B5EF4-FFF2-40B4-BE49-F238E27FC236}">
                <a16:creationId xmlns:a16="http://schemas.microsoft.com/office/drawing/2014/main" id="{C5E332BC-6B4D-409E-BC2F-7A6B78F85032}"/>
              </a:ext>
            </a:extLst>
          </p:cNvPr>
          <p:cNvSpPr/>
          <p:nvPr/>
        </p:nvSpPr>
        <p:spPr>
          <a:xfrm>
            <a:off x="5752540" y="1112916"/>
            <a:ext cx="870900" cy="46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341</Words>
  <Application>Microsoft Office PowerPoint</Application>
  <PresentationFormat>On-screen Show (16:9)</PresentationFormat>
  <Paragraphs>69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Montserrat</vt:lpstr>
      <vt:lpstr>Arial</vt:lpstr>
      <vt:lpstr>Lato</vt:lpstr>
      <vt:lpstr>Focus</vt:lpstr>
      <vt:lpstr>Probability Distribution</vt:lpstr>
      <vt:lpstr>Types of Probability Distributions</vt:lpstr>
      <vt:lpstr>Types of Probability Distributions </vt:lpstr>
      <vt:lpstr>What’s in it? </vt:lpstr>
      <vt:lpstr>Discrete Distribution</vt:lpstr>
      <vt:lpstr>DISCRETE UNIFORM DISTRIBUTION</vt:lpstr>
      <vt:lpstr>PowerPoint Presentation</vt:lpstr>
      <vt:lpstr>Discrete Distribution </vt:lpstr>
      <vt:lpstr>Bernoulli Distribution</vt:lpstr>
      <vt:lpstr>Discrete Distribution </vt:lpstr>
      <vt:lpstr>PowerPoint Presentation</vt:lpstr>
      <vt:lpstr>Discrete Distribution </vt:lpstr>
      <vt:lpstr>PowerPoint Presentation</vt:lpstr>
      <vt:lpstr>Continuous Distribution </vt:lpstr>
      <vt:lpstr>Normal Distribution </vt:lpstr>
      <vt:lpstr>Continuous Distribution </vt:lpstr>
      <vt:lpstr>Chi-squared Distribution </vt:lpstr>
      <vt:lpstr>Continuous Distribution </vt:lpstr>
      <vt:lpstr>Exponential Distribution </vt:lpstr>
      <vt:lpstr>Continuous Distribution </vt:lpstr>
      <vt:lpstr>Logistic Distribution </vt:lpstr>
      <vt:lpstr>That’s all for today. 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Distribution</dc:title>
  <cp:lastModifiedBy>Sankhadeep Dutta</cp:lastModifiedBy>
  <cp:revision>10</cp:revision>
  <dcterms:modified xsi:type="dcterms:W3CDTF">2020-10-21T12:27:09Z</dcterms:modified>
</cp:coreProperties>
</file>